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Lato"/>
      <p:regular r:id="rId20"/>
      <p:bold r:id="rId21"/>
      <p:italic r:id="rId22"/>
      <p:boldItalic r:id="rId23"/>
    </p:embeddedFont>
    <p:embeddedFont>
      <p:font typeface="Lato Black"/>
      <p:bold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22" Type="http://schemas.openxmlformats.org/officeDocument/2006/relationships/font" Target="fonts/Lato-italic.fntdata"/><Relationship Id="rId21" Type="http://schemas.openxmlformats.org/officeDocument/2006/relationships/font" Target="fonts/Lato-bold.fntdata"/><Relationship Id="rId24" Type="http://schemas.openxmlformats.org/officeDocument/2006/relationships/font" Target="fonts/LatoBlack-bold.fntdata"/><Relationship Id="rId23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5" Type="http://schemas.openxmlformats.org/officeDocument/2006/relationships/font" Target="fonts/LatoBlack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d6120f5461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d6120f546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Lembrar de dizer que dúvidas podem ser tiradas a qualquer hora, pode ligar o mic e falar ou postar no chat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158d9bb86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d158d9bb8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Pausa para criar conta no GitHub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d6120f5461_7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d6120f5461_7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d9ae9ff0bd_0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d9ae9ff0b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d158d9bb86_2_1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d158d9bb86_2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Lembrar de dizer que dúvidas podem ser tiradas a qualquer hora, pode ligar o mic e falar ou postar no chat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d6b4a95fcc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d6b4a95fc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Lembrar de dizer que dúvidas podem ser tiradas a qualquer hora, pode ligar o mic e falar ou postar no chat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d6120f5461_7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d6120f5461_7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d6120f5461_2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d6120f5461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d9049bda7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d9049bda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9ae9ff0bd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d9ae9ff0b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9ae9ff0bd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d9ae9ff0b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9ae9ff0bd_0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d9ae9ff0b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158d9bb86_2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d158d9bb86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0" name="Google Shape;60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mc:AlternateContent>
    <mc:Choice Requires="p14">
      <p:transition spd="med" p14:dur="600">
        <p:fade thruBlk="1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2425" y="643786"/>
            <a:ext cx="1959150" cy="65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950" y="2035050"/>
            <a:ext cx="728200" cy="72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8525" y="1998101"/>
            <a:ext cx="771750" cy="7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3026" y="2019925"/>
            <a:ext cx="758450" cy="75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5"/>
          <p:cNvSpPr txBox="1"/>
          <p:nvPr/>
        </p:nvSpPr>
        <p:spPr>
          <a:xfrm>
            <a:off x="143977" y="3079950"/>
            <a:ext cx="2842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Obrigado pela presença!</a:t>
            </a:r>
            <a:endParaRPr b="0" i="1" sz="1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" name="Google Shape;104;p25"/>
          <p:cNvSpPr txBox="1"/>
          <p:nvPr/>
        </p:nvSpPr>
        <p:spPr>
          <a:xfrm>
            <a:off x="3139177" y="2851350"/>
            <a:ext cx="2842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Perguntas a qualquer hora, chat ou mic</a:t>
            </a:r>
            <a:endParaRPr b="0" i="1" sz="1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" name="Google Shape;105;p25"/>
          <p:cNvSpPr txBox="1"/>
          <p:nvPr/>
        </p:nvSpPr>
        <p:spPr>
          <a:xfrm>
            <a:off x="6199777" y="2851350"/>
            <a:ext cx="2842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Qualquer um pode fazer um workshop</a:t>
            </a:r>
            <a:endParaRPr b="0" i="1" sz="1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med" p14:dur="600">
        <p:fade thruBlk="1"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0673" y="4467860"/>
            <a:ext cx="683328" cy="675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4"/>
          <p:cNvSpPr txBox="1"/>
          <p:nvPr/>
        </p:nvSpPr>
        <p:spPr>
          <a:xfrm>
            <a:off x="1333375" y="300875"/>
            <a:ext cx="3390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0"/>
              <a:buFont typeface="Arial"/>
              <a:buNone/>
            </a:pPr>
            <a:r>
              <a:rPr b="1" lang="pt-BR" sz="4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Arduino IDE</a:t>
            </a:r>
            <a:endParaRPr b="1" i="0" sz="45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p34"/>
          <p:cNvSpPr txBox="1"/>
          <p:nvPr/>
        </p:nvSpPr>
        <p:spPr>
          <a:xfrm>
            <a:off x="370625" y="2072400"/>
            <a:ext cx="8448000" cy="9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454F5B"/>
              </a:buClr>
              <a:buSzPts val="1100"/>
              <a:buFont typeface="Arial"/>
              <a:buNone/>
            </a:pPr>
            <a:r>
              <a:rPr lang="pt-BR" sz="2200">
                <a:solidFill>
                  <a:srgbClr val="2F9E41"/>
                </a:solidFill>
                <a:latin typeface="Lato Black"/>
                <a:ea typeface="Lato Black"/>
                <a:cs typeface="Lato Black"/>
                <a:sym typeface="Lato Black"/>
              </a:rPr>
              <a:t>Utilizada para escrever e testar os códigos para o seu Arduino</a:t>
            </a:r>
            <a:endParaRPr sz="2200">
              <a:solidFill>
                <a:srgbClr val="2F9E4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 entanto, para a oficina faremos os testes no tinkercad.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0" name="Google Shape;21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0">
            <a:off x="313677" y="300878"/>
            <a:ext cx="876797" cy="877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0673" y="4467860"/>
            <a:ext cx="683328" cy="67564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5"/>
          <p:cNvSpPr txBox="1"/>
          <p:nvPr/>
        </p:nvSpPr>
        <p:spPr>
          <a:xfrm>
            <a:off x="1333375" y="300875"/>
            <a:ext cx="3855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0"/>
              <a:buFont typeface="Arial"/>
              <a:buNone/>
            </a:pPr>
            <a:r>
              <a:rPr b="1" lang="pt-BR" sz="4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Void Setup</a:t>
            </a:r>
            <a:endParaRPr b="1" i="0" sz="45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35"/>
          <p:cNvSpPr txBox="1"/>
          <p:nvPr/>
        </p:nvSpPr>
        <p:spPr>
          <a:xfrm>
            <a:off x="355197" y="1178075"/>
            <a:ext cx="8281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Onde iremos definir algumas partes do nosso código</a:t>
            </a:r>
            <a:endParaRPr b="1" i="1" sz="15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p35"/>
          <p:cNvSpPr/>
          <p:nvPr/>
        </p:nvSpPr>
        <p:spPr>
          <a:xfrm>
            <a:off x="810000" y="1827125"/>
            <a:ext cx="2467200" cy="6141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5"/>
          <p:cNvSpPr txBox="1"/>
          <p:nvPr/>
        </p:nvSpPr>
        <p:spPr>
          <a:xfrm>
            <a:off x="810000" y="1895675"/>
            <a:ext cx="2631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pinMode(var, </a:t>
            </a:r>
            <a:r>
              <a:rPr b="1" lang="pt-BR" sz="1900">
                <a:solidFill>
                  <a:srgbClr val="28C028"/>
                </a:solidFill>
                <a:latin typeface="Lato"/>
                <a:ea typeface="Lato"/>
                <a:cs typeface="Lato"/>
                <a:sym typeface="Lato"/>
              </a:rPr>
              <a:t>INPUT</a:t>
            </a:r>
            <a:r>
              <a:rPr lang="pt-BR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b="1" i="1" sz="900" u="none" cap="none" strike="noStrike">
              <a:solidFill>
                <a:srgbClr val="28C02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35"/>
          <p:cNvSpPr txBox="1"/>
          <p:nvPr/>
        </p:nvSpPr>
        <p:spPr>
          <a:xfrm>
            <a:off x="6376801" y="1896513"/>
            <a:ext cx="236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Saída e Entrada</a:t>
            </a:r>
            <a:endParaRPr b="1" i="1" sz="800" u="none" cap="none" strike="noStrike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35"/>
          <p:cNvSpPr txBox="1"/>
          <p:nvPr/>
        </p:nvSpPr>
        <p:spPr>
          <a:xfrm rot="5400000">
            <a:off x="7878175" y="3541500"/>
            <a:ext cx="1848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2E2E2E"/>
                </a:solidFill>
                <a:latin typeface="Lato"/>
                <a:ea typeface="Lato"/>
                <a:cs typeface="Lato"/>
                <a:sym typeface="Lato"/>
              </a:rPr>
              <a:t>Setup</a:t>
            </a:r>
            <a:endParaRPr b="0" i="1" sz="1200" u="none" cap="none" strike="noStrike">
              <a:solidFill>
                <a:srgbClr val="2E2E2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Google Shape;222;p35"/>
          <p:cNvSpPr/>
          <p:nvPr/>
        </p:nvSpPr>
        <p:spPr>
          <a:xfrm>
            <a:off x="911150" y="3701100"/>
            <a:ext cx="2166300" cy="5694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5"/>
          <p:cNvSpPr txBox="1"/>
          <p:nvPr/>
        </p:nvSpPr>
        <p:spPr>
          <a:xfrm>
            <a:off x="911150" y="3761663"/>
            <a:ext cx="2166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Serial.begin(9600)</a:t>
            </a:r>
            <a:endParaRPr b="1" i="1" sz="900" u="none" cap="none" strike="noStrike">
              <a:solidFill>
                <a:srgbClr val="28C02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Google Shape;224;p35"/>
          <p:cNvSpPr txBox="1"/>
          <p:nvPr/>
        </p:nvSpPr>
        <p:spPr>
          <a:xfrm>
            <a:off x="3277200" y="3531600"/>
            <a:ext cx="3855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Faz o setup de transferência de Bytes</a:t>
            </a:r>
            <a:endParaRPr b="1" i="1" sz="200" u="none" cap="none" strike="noStrike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5" name="Google Shape;22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0">
            <a:off x="313677" y="300878"/>
            <a:ext cx="876797" cy="87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5"/>
          <p:cNvSpPr/>
          <p:nvPr/>
        </p:nvSpPr>
        <p:spPr>
          <a:xfrm>
            <a:off x="3441900" y="1820313"/>
            <a:ext cx="2770200" cy="6141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5"/>
          <p:cNvSpPr txBox="1"/>
          <p:nvPr/>
        </p:nvSpPr>
        <p:spPr>
          <a:xfrm>
            <a:off x="3517675" y="1888863"/>
            <a:ext cx="3103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pinMode(var, </a:t>
            </a:r>
            <a:r>
              <a:rPr b="1" lang="pt-BR" sz="1900">
                <a:solidFill>
                  <a:srgbClr val="28C028"/>
                </a:solidFill>
                <a:latin typeface="Lato"/>
                <a:ea typeface="Lato"/>
                <a:cs typeface="Lato"/>
                <a:sym typeface="Lato"/>
              </a:rPr>
              <a:t>OUTPUT</a:t>
            </a:r>
            <a:r>
              <a:rPr lang="pt-BR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b="1" i="1" sz="900" u="none" cap="none" strike="noStrike">
              <a:solidFill>
                <a:srgbClr val="28C02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0673" y="4467860"/>
            <a:ext cx="683328" cy="67564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6"/>
          <p:cNvSpPr txBox="1"/>
          <p:nvPr/>
        </p:nvSpPr>
        <p:spPr>
          <a:xfrm>
            <a:off x="1333375" y="300875"/>
            <a:ext cx="3855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0"/>
              <a:buFont typeface="Arial"/>
              <a:buNone/>
            </a:pPr>
            <a:r>
              <a:rPr b="1" lang="pt-BR" sz="4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Void Loop</a:t>
            </a:r>
            <a:endParaRPr b="1" i="0" sz="45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4" name="Google Shape;234;p36"/>
          <p:cNvSpPr txBox="1"/>
          <p:nvPr/>
        </p:nvSpPr>
        <p:spPr>
          <a:xfrm>
            <a:off x="355197" y="1178075"/>
            <a:ext cx="828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Onde iremos realizar nossas funções e escolher condicionais para o prosseguimento do código. Será onde nossa lógica irá trabalhar</a:t>
            </a:r>
            <a:endParaRPr b="1" i="1" sz="15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36"/>
          <p:cNvSpPr txBox="1"/>
          <p:nvPr/>
        </p:nvSpPr>
        <p:spPr>
          <a:xfrm rot="5400000">
            <a:off x="7878188" y="3844950"/>
            <a:ext cx="1848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2E2E2E"/>
                </a:solidFill>
                <a:latin typeface="Lato"/>
                <a:ea typeface="Lato"/>
                <a:cs typeface="Lato"/>
                <a:sym typeface="Lato"/>
              </a:rPr>
              <a:t>Loop</a:t>
            </a:r>
            <a:endParaRPr b="0" i="1" sz="1200" u="none" cap="none" strike="noStrike">
              <a:solidFill>
                <a:srgbClr val="2E2E2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6" name="Google Shape;23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0">
            <a:off x="313677" y="300878"/>
            <a:ext cx="876797" cy="87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6"/>
          <p:cNvSpPr txBox="1"/>
          <p:nvPr/>
        </p:nvSpPr>
        <p:spPr>
          <a:xfrm>
            <a:off x="993600" y="2227200"/>
            <a:ext cx="1575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28C028"/>
                </a:solidFill>
                <a:latin typeface="Lato"/>
                <a:ea typeface="Lato"/>
                <a:cs typeface="Lato"/>
                <a:sym typeface="Lato"/>
              </a:rPr>
              <a:t>if </a:t>
            </a:r>
            <a:r>
              <a:rPr lang="pt-BR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 </a:t>
            </a:r>
            <a:r>
              <a:rPr b="1" lang="pt-BR" sz="2400">
                <a:solidFill>
                  <a:srgbClr val="28C028"/>
                </a:solidFill>
                <a:latin typeface="Lato"/>
                <a:ea typeface="Lato"/>
                <a:cs typeface="Lato"/>
                <a:sym typeface="Lato"/>
              </a:rPr>
              <a:t>else</a:t>
            </a:r>
            <a:endParaRPr b="1" i="1" u="none" cap="none" strike="noStrike">
              <a:solidFill>
                <a:srgbClr val="28C02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" name="Google Shape;238;p36"/>
          <p:cNvSpPr txBox="1"/>
          <p:nvPr/>
        </p:nvSpPr>
        <p:spPr>
          <a:xfrm>
            <a:off x="2431950" y="2273400"/>
            <a:ext cx="364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if(evento acontecer) { faça isso}</a:t>
            </a:r>
            <a:endParaRPr b="1" i="1" sz="800" u="none" cap="none" strike="noStrike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36"/>
          <p:cNvSpPr txBox="1"/>
          <p:nvPr/>
        </p:nvSpPr>
        <p:spPr>
          <a:xfrm>
            <a:off x="993600" y="3122425"/>
            <a:ext cx="1575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28C028"/>
                </a:solidFill>
                <a:latin typeface="Lato"/>
                <a:ea typeface="Lato"/>
                <a:cs typeface="Lato"/>
                <a:sym typeface="Lato"/>
              </a:rPr>
              <a:t>while</a:t>
            </a:r>
            <a:endParaRPr b="1" i="1" u="none" cap="none" strike="noStrike">
              <a:solidFill>
                <a:srgbClr val="28C02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0" name="Google Shape;240;p36"/>
          <p:cNvSpPr txBox="1"/>
          <p:nvPr/>
        </p:nvSpPr>
        <p:spPr>
          <a:xfrm>
            <a:off x="2431950" y="3168625"/>
            <a:ext cx="427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enquanto while(acontecer) {faça isso}</a:t>
            </a:r>
            <a:endParaRPr b="1" i="1" sz="800" u="none" cap="none" strike="noStrike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/>
          <p:nvPr/>
        </p:nvSpPr>
        <p:spPr>
          <a:xfrm>
            <a:off x="-228600" y="-134750"/>
            <a:ext cx="643800" cy="5343900"/>
          </a:xfrm>
          <a:prstGeom prst="rect">
            <a:avLst/>
          </a:prstGeom>
          <a:solidFill>
            <a:srgbClr val="2F9E41"/>
          </a:solidFill>
          <a:ln cap="flat" cmpd="sng" w="76200">
            <a:solidFill>
              <a:srgbClr val="C819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7"/>
          <p:cNvSpPr txBox="1"/>
          <p:nvPr/>
        </p:nvSpPr>
        <p:spPr>
          <a:xfrm>
            <a:off x="925975" y="629525"/>
            <a:ext cx="53652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0"/>
              <a:buFont typeface="Arial"/>
              <a:buNone/>
            </a:pPr>
            <a:r>
              <a:rPr b="1" lang="pt-BR" sz="8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Obrigado!</a:t>
            </a:r>
            <a:endParaRPr b="1" i="0" sz="8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37"/>
          <p:cNvSpPr txBox="1"/>
          <p:nvPr/>
        </p:nvSpPr>
        <p:spPr>
          <a:xfrm>
            <a:off x="925975" y="2294700"/>
            <a:ext cx="714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8" name="Google Shape;24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932449">
            <a:off x="7937000" y="2239475"/>
            <a:ext cx="2491648" cy="168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27545">
            <a:off x="6222371" y="3535086"/>
            <a:ext cx="1614577" cy="1615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 p14:dur="600">
        <p:fade thruBlk="1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/>
          <p:nvPr/>
        </p:nvSpPr>
        <p:spPr>
          <a:xfrm>
            <a:off x="-228600" y="-134750"/>
            <a:ext cx="643800" cy="5343900"/>
          </a:xfrm>
          <a:prstGeom prst="rect">
            <a:avLst/>
          </a:prstGeom>
          <a:solidFill>
            <a:srgbClr val="2F9E41"/>
          </a:solidFill>
          <a:ln cap="flat" cmpd="sng" w="76200">
            <a:solidFill>
              <a:srgbClr val="C819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6"/>
          <p:cNvSpPr txBox="1"/>
          <p:nvPr/>
        </p:nvSpPr>
        <p:spPr>
          <a:xfrm>
            <a:off x="925975" y="472950"/>
            <a:ext cx="53652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0"/>
              <a:buFont typeface="Arial"/>
              <a:buNone/>
            </a:pPr>
            <a:r>
              <a:rPr b="1" lang="pt-BR" sz="8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Arduino</a:t>
            </a:r>
            <a:endParaRPr b="1" i="0" sz="8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2" name="Google Shape;112;p26"/>
          <p:cNvCxnSpPr/>
          <p:nvPr/>
        </p:nvCxnSpPr>
        <p:spPr>
          <a:xfrm>
            <a:off x="1091525" y="3496600"/>
            <a:ext cx="30276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3" name="Google Shape;11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1525" y="3903724"/>
            <a:ext cx="1959150" cy="65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932449">
            <a:off x="7239075" y="2128200"/>
            <a:ext cx="2491648" cy="168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27545">
            <a:off x="5524446" y="3423811"/>
            <a:ext cx="1614577" cy="1615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 p14:dur="600">
        <p:fade thruBlk="1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0673" y="4467860"/>
            <a:ext cx="683328" cy="67564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7"/>
          <p:cNvSpPr txBox="1"/>
          <p:nvPr/>
        </p:nvSpPr>
        <p:spPr>
          <a:xfrm>
            <a:off x="1333375" y="300875"/>
            <a:ext cx="3846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0"/>
              <a:buFont typeface="Arial"/>
              <a:buNone/>
            </a:pPr>
            <a:r>
              <a:rPr b="1" lang="pt-BR" sz="4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Arduino</a:t>
            </a:r>
            <a:endParaRPr b="1" i="0" sz="45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" name="Google Shape;122;p27"/>
          <p:cNvSpPr txBox="1"/>
          <p:nvPr/>
        </p:nvSpPr>
        <p:spPr>
          <a:xfrm rot="5400000">
            <a:off x="8206100" y="3669300"/>
            <a:ext cx="134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200" u="none" cap="none" strike="noStrike">
              <a:solidFill>
                <a:srgbClr val="2E2E2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3" name="Google Shape;12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7375" y="2698575"/>
            <a:ext cx="6068675" cy="183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7"/>
          <p:cNvSpPr txBox="1"/>
          <p:nvPr/>
        </p:nvSpPr>
        <p:spPr>
          <a:xfrm>
            <a:off x="431397" y="1236500"/>
            <a:ext cx="8281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Nosso workshop será contado seguindo uma linha para a história principal do Arduino, ideias complementares e nossa parte prática</a:t>
            </a:r>
            <a:endParaRPr b="1"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" name="Google Shape;125;p27"/>
          <p:cNvSpPr txBox="1"/>
          <p:nvPr/>
        </p:nvSpPr>
        <p:spPr>
          <a:xfrm>
            <a:off x="429000" y="3444850"/>
            <a:ext cx="1551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História </a:t>
            </a:r>
            <a:endParaRPr b="1" sz="10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Arduino</a:t>
            </a:r>
            <a:endParaRPr b="1" sz="10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" name="Google Shape;126;p27"/>
          <p:cNvSpPr txBox="1"/>
          <p:nvPr/>
        </p:nvSpPr>
        <p:spPr>
          <a:xfrm>
            <a:off x="2283975" y="2776475"/>
            <a:ext cx="110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Fases extras</a:t>
            </a:r>
            <a:endParaRPr b="1" sz="10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" name="Google Shape;127;p27"/>
          <p:cNvSpPr txBox="1"/>
          <p:nvPr/>
        </p:nvSpPr>
        <p:spPr>
          <a:xfrm>
            <a:off x="4741525" y="4191150"/>
            <a:ext cx="103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Prática</a:t>
            </a:r>
            <a:endParaRPr b="1" i="1" sz="100" u="none" cap="none" strike="noStrike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8" name="Google Shape;12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0">
            <a:off x="313677" y="300878"/>
            <a:ext cx="876797" cy="877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0673" y="4467860"/>
            <a:ext cx="683327" cy="67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8"/>
          <p:cNvSpPr txBox="1"/>
          <p:nvPr/>
        </p:nvSpPr>
        <p:spPr>
          <a:xfrm>
            <a:off x="1333375" y="300875"/>
            <a:ext cx="4193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0"/>
              <a:buFont typeface="Arial"/>
              <a:buNone/>
            </a:pPr>
            <a:r>
              <a:rPr b="1" lang="pt-BR" sz="4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Makers</a:t>
            </a:r>
            <a:endParaRPr b="1" i="0" sz="45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28"/>
          <p:cNvSpPr txBox="1"/>
          <p:nvPr/>
        </p:nvSpPr>
        <p:spPr>
          <a:xfrm>
            <a:off x="3777725" y="587875"/>
            <a:ext cx="266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1600">
                <a:solidFill>
                  <a:srgbClr val="9B9B9B"/>
                </a:solidFill>
                <a:latin typeface="Lato"/>
                <a:ea typeface="Lato"/>
                <a:cs typeface="Lato"/>
                <a:sym typeface="Lato"/>
              </a:rPr>
              <a:t>O que são e onde vivem ?</a:t>
            </a:r>
            <a:endParaRPr b="0" i="0" sz="1100" u="none" cap="none" strike="noStrike">
              <a:solidFill>
                <a:srgbClr val="9B9B9B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28"/>
          <p:cNvSpPr txBox="1"/>
          <p:nvPr/>
        </p:nvSpPr>
        <p:spPr>
          <a:xfrm>
            <a:off x="374353" y="1925250"/>
            <a:ext cx="8290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>
                <a:solidFill>
                  <a:srgbClr val="4ECDC4"/>
                </a:solidFill>
                <a:latin typeface="Lato"/>
                <a:ea typeface="Lato"/>
                <a:cs typeface="Lato"/>
                <a:sym typeface="Lato"/>
              </a:rPr>
              <a:t>Do It Yourself(DIY)</a:t>
            </a:r>
            <a:endParaRPr b="0" sz="7200" u="none" cap="none" strike="noStrike">
              <a:solidFill>
                <a:srgbClr val="4ECDC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28"/>
          <p:cNvSpPr txBox="1"/>
          <p:nvPr/>
        </p:nvSpPr>
        <p:spPr>
          <a:xfrm rot="5400000">
            <a:off x="8138275" y="3571925"/>
            <a:ext cx="1328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2E2E2E"/>
                </a:solidFill>
                <a:latin typeface="Lato"/>
                <a:ea typeface="Lato"/>
                <a:cs typeface="Lato"/>
                <a:sym typeface="Lato"/>
              </a:rPr>
              <a:t>Makers</a:t>
            </a:r>
            <a:endParaRPr b="0" i="1" sz="1200" u="none" cap="none" strike="noStrike">
              <a:solidFill>
                <a:srgbClr val="2E2E2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8" name="Google Shape;13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0">
            <a:off x="313677" y="300878"/>
            <a:ext cx="876797" cy="87719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8"/>
          <p:cNvSpPr txBox="1"/>
          <p:nvPr/>
        </p:nvSpPr>
        <p:spPr>
          <a:xfrm>
            <a:off x="1010400" y="2081825"/>
            <a:ext cx="4193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0"/>
              <a:buFont typeface="Arial"/>
              <a:buNone/>
            </a:pPr>
            <a:r>
              <a:rPr b="1" lang="pt-BR" sz="4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Soluções Inventivas</a:t>
            </a:r>
            <a:r>
              <a:rPr b="1" lang="pt-BR" sz="4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i="0" sz="45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3983700" y="2428175"/>
            <a:ext cx="588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0"/>
              <a:buFont typeface="Arial"/>
              <a:buNone/>
            </a:pPr>
            <a:r>
              <a:rPr b="1" lang="pt-BR" sz="4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1" i="0" sz="45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28"/>
          <p:cNvSpPr txBox="1"/>
          <p:nvPr/>
        </p:nvSpPr>
        <p:spPr>
          <a:xfrm>
            <a:off x="4572000" y="2038013"/>
            <a:ext cx="4193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0"/>
              <a:buFont typeface="Arial"/>
              <a:buNone/>
            </a:pPr>
            <a:r>
              <a:rPr b="1" lang="pt-BR" sz="4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Garagens bagunçadas</a:t>
            </a:r>
            <a:endParaRPr b="1" i="0" sz="45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28"/>
          <p:cNvSpPr txBox="1"/>
          <p:nvPr/>
        </p:nvSpPr>
        <p:spPr>
          <a:xfrm>
            <a:off x="3227575" y="3965425"/>
            <a:ext cx="2463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9E41"/>
              </a:buClr>
              <a:buSzPts val="2200"/>
              <a:buFont typeface="Lato"/>
              <a:buChar char="+"/>
            </a:pPr>
            <a:r>
              <a:rPr b="1" lang="pt-BR" sz="2200">
                <a:solidFill>
                  <a:srgbClr val="2F9E41"/>
                </a:solidFill>
                <a:latin typeface="Lato"/>
                <a:ea typeface="Lato"/>
                <a:cs typeface="Lato"/>
                <a:sym typeface="Lato"/>
              </a:rPr>
              <a:t>Open-Source</a:t>
            </a:r>
            <a:endParaRPr b="1" i="0" sz="2200" u="none" cap="none" strike="noStrike">
              <a:solidFill>
                <a:srgbClr val="2F9E4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0673" y="4467860"/>
            <a:ext cx="683328" cy="67564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9"/>
          <p:cNvSpPr txBox="1"/>
          <p:nvPr/>
        </p:nvSpPr>
        <p:spPr>
          <a:xfrm>
            <a:off x="1333375" y="300875"/>
            <a:ext cx="5746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0"/>
              <a:buFont typeface="Arial"/>
              <a:buNone/>
            </a:pPr>
            <a:r>
              <a:rPr b="1" lang="pt-BR" sz="4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Makers e Arduino</a:t>
            </a:r>
            <a:endParaRPr b="1" i="0" sz="45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29"/>
          <p:cNvSpPr txBox="1"/>
          <p:nvPr/>
        </p:nvSpPr>
        <p:spPr>
          <a:xfrm>
            <a:off x="6056700" y="578725"/>
            <a:ext cx="266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1600">
                <a:solidFill>
                  <a:srgbClr val="9B9B9B"/>
                </a:solidFill>
                <a:latin typeface="Lato"/>
                <a:ea typeface="Lato"/>
                <a:cs typeface="Lato"/>
                <a:sym typeface="Lato"/>
              </a:rPr>
              <a:t>Best Friends Forever</a:t>
            </a:r>
            <a:endParaRPr b="0" i="0" sz="1100" u="none" cap="none" strike="noStrike">
              <a:solidFill>
                <a:srgbClr val="9B9B9B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29"/>
          <p:cNvSpPr txBox="1"/>
          <p:nvPr/>
        </p:nvSpPr>
        <p:spPr>
          <a:xfrm>
            <a:off x="429003" y="1539900"/>
            <a:ext cx="829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29"/>
          <p:cNvSpPr txBox="1"/>
          <p:nvPr/>
        </p:nvSpPr>
        <p:spPr>
          <a:xfrm rot="5400000">
            <a:off x="7372825" y="2806525"/>
            <a:ext cx="2859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2E2E2E"/>
                </a:solidFill>
                <a:latin typeface="Lato"/>
                <a:ea typeface="Lato"/>
                <a:cs typeface="Lato"/>
                <a:sym typeface="Lato"/>
              </a:rPr>
              <a:t>Makers e Arduino</a:t>
            </a:r>
            <a:endParaRPr b="0" i="1" sz="1200" u="none" cap="none" strike="noStrike">
              <a:solidFill>
                <a:srgbClr val="2E2E2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2" name="Google Shape;15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0">
            <a:off x="313677" y="300878"/>
            <a:ext cx="876797" cy="8771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9"/>
          <p:cNvSpPr txBox="1"/>
          <p:nvPr/>
        </p:nvSpPr>
        <p:spPr>
          <a:xfrm>
            <a:off x="313675" y="1539900"/>
            <a:ext cx="7083600" cy="15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191E"/>
              </a:buClr>
              <a:buSzPts val="2400"/>
              <a:buFont typeface="Lato"/>
              <a:buChar char="●"/>
            </a:pPr>
            <a:r>
              <a:rPr b="1" lang="pt-BR" sz="2400">
                <a:solidFill>
                  <a:srgbClr val="C8191E"/>
                </a:solidFill>
                <a:latin typeface="Lato"/>
                <a:ea typeface="Lato"/>
                <a:cs typeface="Lato"/>
                <a:sym typeface="Lato"/>
              </a:rPr>
              <a:t>Difícil processo de fabricação e manipulação</a:t>
            </a:r>
            <a:endParaRPr b="1" sz="2400">
              <a:solidFill>
                <a:srgbClr val="C8191E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8191E"/>
              </a:buClr>
              <a:buSzPts val="2400"/>
              <a:buFont typeface="Lato"/>
              <a:buChar char="●"/>
            </a:pPr>
            <a:r>
              <a:rPr b="1" lang="pt-BR" sz="2400">
                <a:solidFill>
                  <a:srgbClr val="C8191E"/>
                </a:solidFill>
                <a:latin typeface="Lato"/>
                <a:ea typeface="Lato"/>
                <a:cs typeface="Lato"/>
                <a:sym typeface="Lato"/>
              </a:rPr>
              <a:t>Conhecimentos  técnicos</a:t>
            </a:r>
            <a:endParaRPr b="1" sz="2400">
              <a:solidFill>
                <a:srgbClr val="C8191E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8191E"/>
              </a:buClr>
              <a:buSzPts val="2400"/>
              <a:buFont typeface="Lato"/>
              <a:buChar char="●"/>
            </a:pPr>
            <a:r>
              <a:rPr b="1" lang="pt-BR" sz="2400">
                <a:solidFill>
                  <a:srgbClr val="C8191E"/>
                </a:solidFill>
                <a:latin typeface="Lato"/>
                <a:ea typeface="Lato"/>
                <a:cs typeface="Lato"/>
                <a:sym typeface="Lato"/>
              </a:rPr>
              <a:t>Softwares e custos elevados</a:t>
            </a:r>
            <a:endParaRPr b="1" sz="2400">
              <a:solidFill>
                <a:srgbClr val="C8191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29"/>
          <p:cNvSpPr txBox="1"/>
          <p:nvPr/>
        </p:nvSpPr>
        <p:spPr>
          <a:xfrm>
            <a:off x="313675" y="3341025"/>
            <a:ext cx="70836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C028"/>
              </a:buClr>
              <a:buSzPts val="2400"/>
              <a:buFont typeface="Lato"/>
              <a:buChar char="●"/>
            </a:pPr>
            <a:r>
              <a:rPr b="1" lang="pt-BR" sz="2400">
                <a:solidFill>
                  <a:srgbClr val="28C028"/>
                </a:solidFill>
                <a:latin typeface="Lato"/>
                <a:ea typeface="Lato"/>
                <a:cs typeface="Lato"/>
                <a:sym typeface="Lato"/>
              </a:rPr>
              <a:t>User Friendly</a:t>
            </a:r>
            <a:endParaRPr b="1" sz="2400">
              <a:solidFill>
                <a:srgbClr val="28C028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8C028"/>
              </a:buClr>
              <a:buSzPts val="2400"/>
              <a:buFont typeface="Lato"/>
              <a:buChar char="●"/>
            </a:pPr>
            <a:r>
              <a:rPr b="1" lang="pt-BR" sz="2400">
                <a:solidFill>
                  <a:srgbClr val="28C028"/>
                </a:solidFill>
                <a:latin typeface="Lato"/>
                <a:ea typeface="Lato"/>
                <a:cs typeface="Lato"/>
                <a:sym typeface="Lato"/>
              </a:rPr>
              <a:t>Fácil Prototipação</a:t>
            </a:r>
            <a:endParaRPr b="1" sz="2400">
              <a:solidFill>
                <a:srgbClr val="28C02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0673" y="4467860"/>
            <a:ext cx="683328" cy="67564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0"/>
          <p:cNvSpPr txBox="1"/>
          <p:nvPr/>
        </p:nvSpPr>
        <p:spPr>
          <a:xfrm>
            <a:off x="1333375" y="300875"/>
            <a:ext cx="5746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0"/>
              <a:buFont typeface="Arial"/>
              <a:buNone/>
            </a:pPr>
            <a:r>
              <a:rPr b="1" lang="pt-BR" sz="4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Microcontrolador ?</a:t>
            </a:r>
            <a:endParaRPr b="1" i="0" sz="45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30"/>
          <p:cNvSpPr txBox="1"/>
          <p:nvPr/>
        </p:nvSpPr>
        <p:spPr>
          <a:xfrm>
            <a:off x="6056700" y="578725"/>
            <a:ext cx="2663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9B9B9B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30"/>
          <p:cNvSpPr txBox="1"/>
          <p:nvPr/>
        </p:nvSpPr>
        <p:spPr>
          <a:xfrm>
            <a:off x="429003" y="1539900"/>
            <a:ext cx="829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30"/>
          <p:cNvSpPr txBox="1"/>
          <p:nvPr/>
        </p:nvSpPr>
        <p:spPr>
          <a:xfrm rot="5400000">
            <a:off x="7843225" y="3276825"/>
            <a:ext cx="191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2E2E2E"/>
                </a:solidFill>
                <a:latin typeface="Lato"/>
                <a:ea typeface="Lato"/>
                <a:cs typeface="Lato"/>
                <a:sym typeface="Lato"/>
              </a:rPr>
              <a:t>Fase extra</a:t>
            </a:r>
            <a:endParaRPr b="0" i="1" sz="1200" u="none" cap="none" strike="noStrike">
              <a:solidFill>
                <a:srgbClr val="2E2E2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4" name="Google Shape;16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0">
            <a:off x="313677" y="300878"/>
            <a:ext cx="876797" cy="8771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0"/>
          <p:cNvSpPr txBox="1"/>
          <p:nvPr/>
        </p:nvSpPr>
        <p:spPr>
          <a:xfrm>
            <a:off x="429000" y="1232525"/>
            <a:ext cx="7083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pt-BR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Hardware e software se unem para a programação de funções</a:t>
            </a:r>
            <a:endParaRPr b="1"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" name="Google Shape;16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0341" y="2063100"/>
            <a:ext cx="2815934" cy="232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0"/>
          <p:cNvSpPr txBox="1"/>
          <p:nvPr/>
        </p:nvSpPr>
        <p:spPr>
          <a:xfrm>
            <a:off x="535500" y="2517413"/>
            <a:ext cx="3883800" cy="14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Char char="●"/>
            </a:pPr>
            <a:r>
              <a:rPr b="1" lang="pt-BR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Curva de aprendizado alta</a:t>
            </a:r>
            <a:endParaRPr b="1"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Char char="●"/>
            </a:pPr>
            <a:r>
              <a:rPr b="1" lang="pt-BR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Pouco prática</a:t>
            </a:r>
            <a:endParaRPr b="1"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0673" y="4467860"/>
            <a:ext cx="683328" cy="67564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1"/>
          <p:cNvSpPr txBox="1"/>
          <p:nvPr/>
        </p:nvSpPr>
        <p:spPr>
          <a:xfrm>
            <a:off x="1333375" y="300875"/>
            <a:ext cx="5746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0"/>
              <a:buFont typeface="Arial"/>
              <a:buNone/>
            </a:pPr>
            <a:r>
              <a:rPr b="1" lang="pt-BR" sz="4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Enfim, o Arduino</a:t>
            </a:r>
            <a:endParaRPr b="1" i="0" sz="45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31"/>
          <p:cNvSpPr txBox="1"/>
          <p:nvPr/>
        </p:nvSpPr>
        <p:spPr>
          <a:xfrm>
            <a:off x="6056700" y="578725"/>
            <a:ext cx="2663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9B9B9B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31"/>
          <p:cNvSpPr txBox="1"/>
          <p:nvPr/>
        </p:nvSpPr>
        <p:spPr>
          <a:xfrm>
            <a:off x="429003" y="1539900"/>
            <a:ext cx="829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31"/>
          <p:cNvSpPr txBox="1"/>
          <p:nvPr/>
        </p:nvSpPr>
        <p:spPr>
          <a:xfrm rot="5400000">
            <a:off x="7320325" y="2753875"/>
            <a:ext cx="296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2E2E2E"/>
                </a:solidFill>
                <a:latin typeface="Lato"/>
                <a:ea typeface="Lato"/>
                <a:cs typeface="Lato"/>
                <a:sym typeface="Lato"/>
              </a:rPr>
              <a:t>História do Arduino</a:t>
            </a:r>
            <a:endParaRPr b="0" i="1" sz="1200" u="none" cap="none" strike="noStrike">
              <a:solidFill>
                <a:srgbClr val="2E2E2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7" name="Google Shape;17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0">
            <a:off x="313677" y="300878"/>
            <a:ext cx="876797" cy="87719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1"/>
          <p:cNvSpPr txBox="1"/>
          <p:nvPr/>
        </p:nvSpPr>
        <p:spPr>
          <a:xfrm>
            <a:off x="516475" y="1456500"/>
            <a:ext cx="7310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pt-BR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 limitações das soluções existentes e o interesse pela computação física foram fatores de impacto para a produção do Arduino</a:t>
            </a:r>
            <a:endParaRPr b="1"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31"/>
          <p:cNvSpPr txBox="1"/>
          <p:nvPr/>
        </p:nvSpPr>
        <p:spPr>
          <a:xfrm>
            <a:off x="615625" y="2442925"/>
            <a:ext cx="3693300" cy="8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b="1" lang="pt-BR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Soluções caras</a:t>
            </a:r>
            <a:endParaRPr b="1"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b="1" lang="pt-BR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Difícil</a:t>
            </a:r>
            <a:r>
              <a:rPr b="1" lang="pt-BR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aprendizado</a:t>
            </a:r>
            <a:endParaRPr b="1"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0" name="Google Shape;18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450" y="2164500"/>
            <a:ext cx="3550000" cy="3461226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1"/>
          <p:cNvSpPr txBox="1"/>
          <p:nvPr/>
        </p:nvSpPr>
        <p:spPr>
          <a:xfrm>
            <a:off x="4309000" y="2615575"/>
            <a:ext cx="1820700" cy="10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Desenvolvimento do </a:t>
            </a:r>
            <a:r>
              <a:rPr b="1" lang="pt-BR" sz="1500">
                <a:solidFill>
                  <a:srgbClr val="C8191E"/>
                </a:solidFill>
                <a:latin typeface="Lato"/>
                <a:ea typeface="Lato"/>
                <a:cs typeface="Lato"/>
                <a:sym typeface="Lato"/>
              </a:rPr>
              <a:t>Wiring</a:t>
            </a:r>
            <a:endParaRPr b="1" sz="1500">
              <a:solidFill>
                <a:srgbClr val="C8191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Google Shape;182;p31"/>
          <p:cNvSpPr/>
          <p:nvPr/>
        </p:nvSpPr>
        <p:spPr>
          <a:xfrm>
            <a:off x="6049588" y="2775175"/>
            <a:ext cx="558000" cy="17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8C028"/>
              </a:solidFill>
              <a:highlight>
                <a:schemeClr val="lt1"/>
              </a:highlight>
            </a:endParaRPr>
          </a:p>
        </p:txBody>
      </p:sp>
      <p:sp>
        <p:nvSpPr>
          <p:cNvPr id="183" name="Google Shape;183;p31"/>
          <p:cNvSpPr txBox="1"/>
          <p:nvPr/>
        </p:nvSpPr>
        <p:spPr>
          <a:xfrm>
            <a:off x="6663800" y="2615575"/>
            <a:ext cx="18207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4ECDC4"/>
                </a:solidFill>
                <a:latin typeface="Lato"/>
                <a:ea typeface="Lato"/>
                <a:cs typeface="Lato"/>
                <a:sym typeface="Lato"/>
              </a:rPr>
              <a:t>Arduino</a:t>
            </a:r>
            <a:endParaRPr b="1" sz="1500">
              <a:solidFill>
                <a:srgbClr val="4ECDC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0673" y="4467860"/>
            <a:ext cx="683328" cy="67564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2"/>
          <p:cNvSpPr txBox="1"/>
          <p:nvPr/>
        </p:nvSpPr>
        <p:spPr>
          <a:xfrm>
            <a:off x="1333375" y="300875"/>
            <a:ext cx="5746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0"/>
              <a:buFont typeface="Arial"/>
              <a:buNone/>
            </a:pPr>
            <a:r>
              <a:rPr b="1" lang="pt-BR" sz="4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Protoboard</a:t>
            </a:r>
            <a:endParaRPr b="1" i="0" sz="45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32"/>
          <p:cNvSpPr txBox="1"/>
          <p:nvPr/>
        </p:nvSpPr>
        <p:spPr>
          <a:xfrm>
            <a:off x="4572000" y="523925"/>
            <a:ext cx="266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1600">
                <a:solidFill>
                  <a:srgbClr val="9B9B9B"/>
                </a:solidFill>
                <a:latin typeface="Lato"/>
                <a:ea typeface="Lato"/>
                <a:cs typeface="Lato"/>
                <a:sym typeface="Lato"/>
              </a:rPr>
              <a:t>ou BreadBoard</a:t>
            </a:r>
            <a:endParaRPr b="0" i="0" sz="1100" u="none" cap="none" strike="noStrike">
              <a:solidFill>
                <a:srgbClr val="9B9B9B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32"/>
          <p:cNvSpPr txBox="1"/>
          <p:nvPr/>
        </p:nvSpPr>
        <p:spPr>
          <a:xfrm>
            <a:off x="429003" y="1539900"/>
            <a:ext cx="829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" name="Google Shape;192;p32"/>
          <p:cNvSpPr txBox="1"/>
          <p:nvPr/>
        </p:nvSpPr>
        <p:spPr>
          <a:xfrm rot="5400000">
            <a:off x="7449775" y="2883475"/>
            <a:ext cx="285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200" u="none" cap="none" strike="noStrike">
              <a:solidFill>
                <a:srgbClr val="2E2E2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3" name="Google Shape;19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0">
            <a:off x="313677" y="300878"/>
            <a:ext cx="876797" cy="8771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2"/>
          <p:cNvSpPr txBox="1"/>
          <p:nvPr/>
        </p:nvSpPr>
        <p:spPr>
          <a:xfrm>
            <a:off x="313675" y="1428625"/>
            <a:ext cx="7083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pt-BR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 colunas (</a:t>
            </a:r>
            <a:r>
              <a:rPr b="1" lang="pt-BR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verticais</a:t>
            </a:r>
            <a:r>
              <a:rPr b="1" lang="pt-BR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) são conectadas</a:t>
            </a:r>
            <a:endParaRPr b="1"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5" name="Google Shape;19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850" y="2125567"/>
            <a:ext cx="2901225" cy="262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42080" y="2360584"/>
            <a:ext cx="5046222" cy="162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0673" y="4467860"/>
            <a:ext cx="683328" cy="675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3"/>
          <p:cNvSpPr txBox="1"/>
          <p:nvPr/>
        </p:nvSpPr>
        <p:spPr>
          <a:xfrm>
            <a:off x="1964850" y="1494300"/>
            <a:ext cx="52143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0"/>
              <a:buFont typeface="Arial"/>
              <a:buNone/>
            </a:pPr>
            <a:r>
              <a:rPr b="1" lang="pt-BR" sz="6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Fase 2: A prática </a:t>
            </a:r>
            <a:endParaRPr b="1" i="0" sz="6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